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73" r:id="rId3"/>
    <p:sldId id="274" r:id="rId4"/>
    <p:sldId id="276" r:id="rId5"/>
    <p:sldId id="277" r:id="rId6"/>
    <p:sldId id="259" r:id="rId7"/>
    <p:sldId id="260" r:id="rId8"/>
    <p:sldId id="279" r:id="rId9"/>
    <p:sldId id="275" r:id="rId10"/>
    <p:sldId id="267" r:id="rId11"/>
    <p:sldId id="269" r:id="rId12"/>
    <p:sldId id="270" r:id="rId13"/>
    <p:sldId id="283" r:id="rId14"/>
    <p:sldId id="280" r:id="rId15"/>
    <p:sldId id="281" r:id="rId16"/>
    <p:sldId id="272" r:id="rId17"/>
    <p:sldId id="278" r:id="rId18"/>
    <p:sldId id="284" r:id="rId19"/>
    <p:sldId id="282" r:id="rId20"/>
    <p:sldId id="28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BEC7"/>
    <a:srgbClr val="CCECFF"/>
    <a:srgbClr val="66FF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07" autoAdjust="0"/>
  </p:normalViewPr>
  <p:slideViewPr>
    <p:cSldViewPr>
      <p:cViewPr>
        <p:scale>
          <a:sx n="82" d="100"/>
          <a:sy n="82" d="100"/>
        </p:scale>
        <p:origin x="-990" y="-198"/>
      </p:cViewPr>
      <p:guideLst>
        <p:guide orient="horz" pos="2160"/>
        <p:guide pos="2880"/>
      </p:guideLst>
    </p:cSldViewPr>
  </p:slideViewPr>
  <p:outlineViewPr>
    <p:cViewPr>
      <p:scale>
        <a:sx n="33" d="100"/>
        <a:sy n="33" d="100"/>
      </p:scale>
      <p:origin x="48" y="207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2.11.2020</a:t>
            </a:fld>
            <a:endParaRPr lang="tr-TR"/>
          </a:p>
        </p:txBody>
      </p:sp>
      <p:sp>
        <p:nvSpPr>
          <p:cNvPr id="8" name="Slide Number Placeholder 7"/>
          <p:cNvSpPr>
            <a:spLocks noGrp="1"/>
          </p:cNvSpPr>
          <p:nvPr>
            <p:ph type="sldNum" sz="quarter" idx="11"/>
          </p:nvPr>
        </p:nvSpPr>
        <p:spPr/>
        <p:txBody>
          <a:bodyPr/>
          <a:lstStyle/>
          <a:p>
            <a:fld id="{B1DEFA8C-F947-479F-BE07-76B6B3F80BF1}" type="slidenum">
              <a:rPr lang="tr-TR" smtClean="0"/>
              <a:pPr/>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D9F75050-0E15-4C5B-92B0-66D068882F1F}" type="datetimeFigureOut">
              <a:rPr lang="tr-TR" smtClean="0"/>
              <a:pPr/>
              <a:t>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2.11.2020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D9F75050-0E15-4C5B-92B0-66D068882F1F}" type="datetimeFigureOut">
              <a:rPr lang="tr-TR" smtClean="0"/>
              <a:pPr/>
              <a:t>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D9F75050-0E15-4C5B-92B0-66D068882F1F}" type="datetimeFigureOut">
              <a:rPr lang="tr-TR" smtClean="0"/>
              <a:pPr/>
              <a:t>2.11.2020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2.11.2020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2.11.2020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9F75050-0E15-4C5B-92B0-66D068882F1F}" type="datetimeFigureOut">
              <a:rPr lang="tr-TR" smtClean="0"/>
              <a:pPr/>
              <a:t>2.11.2020</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DEFA8C-F947-479F-BE07-76B6B3F80BF1}" type="slidenum">
              <a:rPr lang="tr-TR" smtClean="0"/>
              <a:pPr/>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fdergi.yyu.edu.tr/" TargetMode="External"/><Relationship Id="rId2" Type="http://schemas.openxmlformats.org/officeDocument/2006/relationships/hyperlink" Target="http://kutuphane.uludag.edu.tr/Univder/uufader.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Olumlu Davranış Geliştirme</a:t>
            </a:r>
            <a:endParaRPr lang="tr-TR" dirty="0"/>
          </a:p>
        </p:txBody>
      </p:sp>
      <p:sp>
        <p:nvSpPr>
          <p:cNvPr id="4" name="Alt Başlık 3"/>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Neler yapılabilir? (1)</a:t>
            </a:r>
            <a:endParaRPr lang="tr-TR" dirty="0"/>
          </a:p>
        </p:txBody>
      </p:sp>
      <p:sp>
        <p:nvSpPr>
          <p:cNvPr id="3" name="2 İçerik Yer Tutucusu"/>
          <p:cNvSpPr>
            <a:spLocks noGrp="1"/>
          </p:cNvSpPr>
          <p:nvPr>
            <p:ph idx="1"/>
          </p:nvPr>
        </p:nvSpPr>
        <p:spPr/>
        <p:txBody>
          <a:bodyPr>
            <a:normAutofit fontScale="70000" lnSpcReduction="20000"/>
          </a:bodyPr>
          <a:lstStyle/>
          <a:p>
            <a:pPr>
              <a:buFont typeface="Wingdings" pitchFamily="2" charset="2"/>
              <a:buChar char="ü"/>
            </a:pPr>
            <a:r>
              <a:rPr lang="tr-TR" dirty="0" smtClean="0"/>
              <a:t>Sınıfta olumlu bir hava yaratılmasında, öğretmenin kişiliğinin ve derse hazır gelmesinin önemli bir rolü vardır. Öğretmenlerin </a:t>
            </a:r>
            <a:r>
              <a:rPr lang="tr-TR" u="sng" dirty="0" smtClean="0"/>
              <a:t>tutarlı davranışlar </a:t>
            </a:r>
            <a:r>
              <a:rPr lang="tr-TR" dirty="0" smtClean="0"/>
              <a:t>sergilemeleri gerekir.</a:t>
            </a:r>
          </a:p>
          <a:p>
            <a:pPr>
              <a:buFont typeface="Wingdings" pitchFamily="2" charset="2"/>
              <a:buChar char="ü"/>
            </a:pPr>
            <a:r>
              <a:rPr lang="tr-TR" dirty="0" smtClean="0"/>
              <a:t>Öğretmenlerin öğrenci aileleriyle de işbirliği içerisine girmesi sınıfta oluşabilecek istenmeyen davranışların ortaya çıkmasını engelleyebilir. </a:t>
            </a:r>
          </a:p>
          <a:p>
            <a:pPr>
              <a:buFont typeface="Wingdings" pitchFamily="2" charset="2"/>
              <a:buChar char="ü"/>
            </a:pPr>
            <a:r>
              <a:rPr lang="tr-TR" dirty="0" smtClean="0"/>
              <a:t>Öğretmen tarafından </a:t>
            </a:r>
            <a:r>
              <a:rPr lang="tr-TR" u="sng" dirty="0" smtClean="0"/>
              <a:t>sınıf kuralları</a:t>
            </a:r>
            <a:r>
              <a:rPr lang="tr-TR" dirty="0" smtClean="0"/>
              <a:t>nın başlangıçta açıklanması, öğrencinin kendisinden beklenilen davranışların farkında olmasını sağlayabilir. </a:t>
            </a:r>
          </a:p>
          <a:p>
            <a:pPr>
              <a:buFont typeface="Wingdings" pitchFamily="2" charset="2"/>
              <a:buChar char="ü"/>
            </a:pPr>
            <a:r>
              <a:rPr lang="tr-TR" dirty="0" smtClean="0"/>
              <a:t>Okulun ve sınıfın </a:t>
            </a:r>
            <a:r>
              <a:rPr lang="tr-TR" u="sng" dirty="0" smtClean="0"/>
              <a:t>fiziki şartlar</a:t>
            </a:r>
            <a:r>
              <a:rPr lang="tr-TR" dirty="0" smtClean="0"/>
              <a:t>ının öğrencilerin olumlu davranışlar geliştirmesinde etkisi büyüktür. Bu nedenle fiziki koşulların öğrencilerin demokratik davranışlar geliştirmesini sağlayacak şekilde düzenlenmesi faydalı olabilir.</a:t>
            </a:r>
          </a:p>
          <a:p>
            <a:pPr>
              <a:buFont typeface="Wingdings" pitchFamily="2" charset="2"/>
              <a:buChar char="ü"/>
            </a:pPr>
            <a:r>
              <a:rPr lang="tr-TR" dirty="0" smtClean="0"/>
              <a:t>Öğretmenlerin daha </a:t>
            </a:r>
            <a:r>
              <a:rPr lang="tr-TR" u="sng" dirty="0" smtClean="0"/>
              <a:t>yapıcı davranış değiştirme stratejilerini </a:t>
            </a:r>
            <a:r>
              <a:rPr lang="tr-TR" dirty="0" smtClean="0"/>
              <a:t>kullanmaları, istenmeyen davranışların daha etkili bir şekilde sınıf ortamından çıkartılarak, daha demokratik sınıf atmosferlerinin yaratılmasında etkili olabilir. </a:t>
            </a:r>
          </a:p>
          <a:p>
            <a:pPr>
              <a:buFont typeface="Wingdings" pitchFamily="2" charset="2"/>
              <a:buChar char="ü"/>
            </a:pPr>
            <a:r>
              <a:rPr lang="tr-TR" dirty="0" smtClean="0"/>
              <a:t>Öğretmenlerin olası problemlerle ilgili nasıl davranacağı hakkında  </a:t>
            </a:r>
            <a:r>
              <a:rPr lang="tr-TR" u="sng" dirty="0" smtClean="0"/>
              <a:t>önceden düşünme</a:t>
            </a:r>
            <a:r>
              <a:rPr lang="tr-TR" dirty="0" smtClean="0"/>
              <a:t>si faydalı olabilir.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Neler yapılabilir? (2)</a:t>
            </a:r>
            <a:endParaRPr lang="tr-TR" dirty="0"/>
          </a:p>
        </p:txBody>
      </p:sp>
      <p:sp>
        <p:nvSpPr>
          <p:cNvPr id="3" name="2 İçerik Yer Tutucusu"/>
          <p:cNvSpPr>
            <a:spLocks noGrp="1"/>
          </p:cNvSpPr>
          <p:nvPr>
            <p:ph idx="1"/>
          </p:nvPr>
        </p:nvSpPr>
        <p:spPr/>
        <p:txBody>
          <a:bodyPr>
            <a:normAutofit fontScale="85000" lnSpcReduction="20000"/>
          </a:bodyPr>
          <a:lstStyle/>
          <a:p>
            <a:pPr>
              <a:buFont typeface="Wingdings" pitchFamily="2" charset="2"/>
              <a:buChar char="ü"/>
            </a:pPr>
            <a:r>
              <a:rPr lang="tr-TR" dirty="0" smtClean="0"/>
              <a:t>Davranış ilke ve stratejilerinin uygulanması, sınıfta her zaman karşılaşılabilen sorunların üstesinden gelmede yararlanılabilecek belirgin ve pratik stratejiler sunmaktadır. </a:t>
            </a:r>
          </a:p>
          <a:p>
            <a:pPr>
              <a:buFont typeface="Wingdings" pitchFamily="2" charset="2"/>
              <a:buChar char="ü"/>
            </a:pPr>
            <a:r>
              <a:rPr lang="tr-TR" dirty="0" smtClean="0"/>
              <a:t>Öğretmenlerin bu stratejilerden bazılarını ya da tümünü zaman zaman kullanıyor olmaları olasıdır. Öğretmenler bu ilke ve stratejileri sistemli ve kararlı olmayan şekilde kullanmaları nedeniyle etkililiklerini azaltabilirler. </a:t>
            </a:r>
          </a:p>
          <a:p>
            <a:pPr>
              <a:buFont typeface="Wingdings" pitchFamily="2" charset="2"/>
              <a:buChar char="ü"/>
            </a:pPr>
            <a:r>
              <a:rPr lang="tr-TR" dirty="0" smtClean="0"/>
              <a:t>Davranış değiştirme ilkelerini sistemli şekilde uygulamaya başladıklarında ise, öğretmenler sınıf içinde oluşan öğrenci sorunlarının üstesinden uzmanlara başvurmadan gelebilirler. Ayrıca, olası davranış sorunlarını önleyebilirler. </a:t>
            </a:r>
          </a:p>
          <a:p>
            <a:pPr>
              <a:buFont typeface="Wingdings" pitchFamily="2" charset="2"/>
              <a:buChar char="ü"/>
            </a:pPr>
            <a:r>
              <a:rPr lang="tr-TR" dirty="0" smtClean="0"/>
              <a:t>Öğretmenin sınıf içinde öğrenci davranışlarını başarıyla yönetebilmesi için öncelikle, insan ve davranış konusunu iyi bilmesi gerekmektedir. </a:t>
            </a:r>
          </a:p>
          <a:p>
            <a:pPr>
              <a:buFont typeface="Wingdings" pitchFamily="2" charset="2"/>
              <a:buChar char="ü"/>
            </a:pPr>
            <a:r>
              <a:rPr lang="tr-TR" dirty="0" smtClean="0"/>
              <a:t>Öğretmenin öğrencilere olan tavırları olumsuz ise bu durum öğrencileri doğrudan etkiler ve onları olumsuz davranışlara yönlendirebilir.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Neler yapılabilir? (3)</a:t>
            </a:r>
            <a:endParaRPr lang="tr-TR" dirty="0"/>
          </a:p>
        </p:txBody>
      </p:sp>
      <p:sp>
        <p:nvSpPr>
          <p:cNvPr id="3" name="2 İçerik Yer Tutucusu"/>
          <p:cNvSpPr>
            <a:spLocks noGrp="1"/>
          </p:cNvSpPr>
          <p:nvPr>
            <p:ph idx="1"/>
          </p:nvPr>
        </p:nvSpPr>
        <p:spPr/>
        <p:txBody>
          <a:bodyPr>
            <a:normAutofit/>
          </a:bodyPr>
          <a:lstStyle/>
          <a:p>
            <a:pPr>
              <a:buFont typeface="Wingdings" pitchFamily="2" charset="2"/>
              <a:buChar char="ü"/>
            </a:pPr>
            <a:r>
              <a:rPr lang="tr-TR" dirty="0" smtClean="0"/>
              <a:t>Sınıf ortamında istenmeyen davranış ortaya çıktığı zaman, öğretmenin hemen bunu fark edip giderme stratejisine karar vermesi gerekir. </a:t>
            </a:r>
          </a:p>
          <a:p>
            <a:pPr>
              <a:buFont typeface="Wingdings" pitchFamily="2" charset="2"/>
              <a:buChar char="ü"/>
            </a:pPr>
            <a:r>
              <a:rPr lang="tr-TR" dirty="0" smtClean="0"/>
              <a:t>Strateji belirlemede en önemli nokta, ortaya çıkan olumsuz davranışın niteliğidir;</a:t>
            </a:r>
          </a:p>
          <a:p>
            <a:pPr>
              <a:buFont typeface="Wingdings" pitchFamily="2" charset="2"/>
              <a:buChar char="ü"/>
            </a:pPr>
            <a:r>
              <a:rPr lang="tr-TR" dirty="0" smtClean="0"/>
              <a:t>Strateji seçiminde dikkat edilmesi gereken nokta; stratejinin istenmeyen davranışı derhal durdurması ve olumsuz etkiyi en aza indirecek bir strateji olmasıdır.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4626"/>
            <a:ext cx="8229600" cy="1051520"/>
          </a:xfrm>
        </p:spPr>
        <p:txBody>
          <a:bodyPr>
            <a:normAutofit/>
          </a:bodyPr>
          <a:lstStyle/>
          <a:p>
            <a:r>
              <a:rPr lang="tr-TR" sz="3200" dirty="0" smtClean="0"/>
              <a:t>Öfkeliyken nasıl görünüyoruz?</a:t>
            </a:r>
            <a:endParaRPr lang="tr-TR" sz="3200" dirty="0"/>
          </a:p>
        </p:txBody>
      </p:sp>
      <p:sp>
        <p:nvSpPr>
          <p:cNvPr id="5" name="4 İçerik Yer Tutucusu"/>
          <p:cNvSpPr>
            <a:spLocks noGrp="1"/>
          </p:cNvSpPr>
          <p:nvPr>
            <p:ph idx="1"/>
          </p:nvPr>
        </p:nvSpPr>
        <p:spPr/>
        <p:txBody>
          <a:bodyPr/>
          <a:lstStyle/>
          <a:p>
            <a:endParaRPr lang="tr-TR" dirty="0"/>
          </a:p>
        </p:txBody>
      </p:sp>
      <p:pic>
        <p:nvPicPr>
          <p:cNvPr id="1027" name="Picture 3" descr="C:\Users\BELGELER\Desktop\sinirlenmek.png"/>
          <p:cNvPicPr>
            <a:picLocks noChangeAspect="1" noChangeArrowheads="1"/>
          </p:cNvPicPr>
          <p:nvPr/>
        </p:nvPicPr>
        <p:blipFill>
          <a:blip r:embed="rId2" cstate="print"/>
          <a:srcRect/>
          <a:stretch>
            <a:fillRect/>
          </a:stretch>
        </p:blipFill>
        <p:spPr bwMode="auto">
          <a:xfrm>
            <a:off x="323528" y="4365104"/>
            <a:ext cx="2808312" cy="2304256"/>
          </a:xfrm>
          <a:prstGeom prst="rect">
            <a:avLst/>
          </a:prstGeom>
          <a:noFill/>
        </p:spPr>
      </p:pic>
      <p:pic>
        <p:nvPicPr>
          <p:cNvPr id="1029" name="Picture 5" descr="C:\Users\BELGELER\Desktop\ruyada-kizmak (1).jpg"/>
          <p:cNvPicPr>
            <a:picLocks noChangeAspect="1" noChangeArrowheads="1"/>
          </p:cNvPicPr>
          <p:nvPr/>
        </p:nvPicPr>
        <p:blipFill>
          <a:blip r:embed="rId3" cstate="print"/>
          <a:srcRect/>
          <a:stretch>
            <a:fillRect/>
          </a:stretch>
        </p:blipFill>
        <p:spPr bwMode="auto">
          <a:xfrm>
            <a:off x="3131840" y="4005064"/>
            <a:ext cx="3088779" cy="2560737"/>
          </a:xfrm>
          <a:prstGeom prst="rect">
            <a:avLst/>
          </a:prstGeom>
          <a:noFill/>
        </p:spPr>
      </p:pic>
      <p:pic>
        <p:nvPicPr>
          <p:cNvPr id="1030" name="Picture 6" descr="C:\Users\BELGELER\Desktop\8-22.jpg"/>
          <p:cNvPicPr>
            <a:picLocks noChangeAspect="1" noChangeArrowheads="1"/>
          </p:cNvPicPr>
          <p:nvPr/>
        </p:nvPicPr>
        <p:blipFill>
          <a:blip r:embed="rId4" cstate="print"/>
          <a:srcRect/>
          <a:stretch>
            <a:fillRect/>
          </a:stretch>
        </p:blipFill>
        <p:spPr bwMode="auto">
          <a:xfrm>
            <a:off x="179512" y="1340768"/>
            <a:ext cx="3168352" cy="3024336"/>
          </a:xfrm>
          <a:prstGeom prst="rect">
            <a:avLst/>
          </a:prstGeom>
          <a:noFill/>
        </p:spPr>
      </p:pic>
      <p:pic>
        <p:nvPicPr>
          <p:cNvPr id="1031" name="Picture 7" descr="C:\Users\BELGELER\Desktop\indir.jpg"/>
          <p:cNvPicPr>
            <a:picLocks noChangeAspect="1" noChangeArrowheads="1"/>
          </p:cNvPicPr>
          <p:nvPr/>
        </p:nvPicPr>
        <p:blipFill>
          <a:blip r:embed="rId5" cstate="print"/>
          <a:srcRect/>
          <a:stretch>
            <a:fillRect/>
          </a:stretch>
        </p:blipFill>
        <p:spPr bwMode="auto">
          <a:xfrm>
            <a:off x="6372200" y="4149080"/>
            <a:ext cx="2543175" cy="2304281"/>
          </a:xfrm>
          <a:prstGeom prst="rect">
            <a:avLst/>
          </a:prstGeom>
          <a:noFill/>
        </p:spPr>
      </p:pic>
      <p:pic>
        <p:nvPicPr>
          <p:cNvPr id="1032" name="Picture 8" descr="C:\Users\BELGELER\Desktop\ruyada-kizmak.jpg"/>
          <p:cNvPicPr>
            <a:picLocks noChangeAspect="1" noChangeArrowheads="1"/>
          </p:cNvPicPr>
          <p:nvPr/>
        </p:nvPicPr>
        <p:blipFill>
          <a:blip r:embed="rId6" cstate="print"/>
          <a:srcRect/>
          <a:stretch>
            <a:fillRect/>
          </a:stretch>
        </p:blipFill>
        <p:spPr bwMode="auto">
          <a:xfrm>
            <a:off x="6300192" y="1484784"/>
            <a:ext cx="2555776" cy="2555776"/>
          </a:xfrm>
          <a:prstGeom prst="rect">
            <a:avLst/>
          </a:prstGeom>
          <a:noFill/>
        </p:spPr>
      </p:pic>
      <p:pic>
        <p:nvPicPr>
          <p:cNvPr id="1028" name="Picture 4" descr="C:\Users\BELGELER\Desktop\sinirlenmek-bir-hastalik-midir-740x416.jpg"/>
          <p:cNvPicPr>
            <a:picLocks noChangeAspect="1" noChangeArrowheads="1"/>
          </p:cNvPicPr>
          <p:nvPr/>
        </p:nvPicPr>
        <p:blipFill>
          <a:blip r:embed="rId7" cstate="print"/>
          <a:srcRect/>
          <a:stretch>
            <a:fillRect/>
          </a:stretch>
        </p:blipFill>
        <p:spPr bwMode="auto">
          <a:xfrm>
            <a:off x="3419872" y="1268760"/>
            <a:ext cx="2808312" cy="259228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08520" y="0"/>
            <a:ext cx="8795320" cy="1600200"/>
          </a:xfrm>
        </p:spPr>
        <p:txBody>
          <a:bodyPr>
            <a:normAutofit fontScale="90000"/>
          </a:bodyPr>
          <a:lstStyle/>
          <a:p>
            <a:r>
              <a:rPr lang="tr-TR" sz="2000" dirty="0" smtClean="0"/>
              <a:t>Okulumuzda Olumsuz Davranışa Yönelik Uygulanan Stratejiler </a:t>
            </a:r>
            <a:r>
              <a:rPr lang="tr-TR" dirty="0" smtClean="0"/>
              <a:t/>
            </a:r>
            <a:br>
              <a:rPr lang="tr-TR" dirty="0" smtClean="0"/>
            </a:br>
            <a:r>
              <a:rPr lang="tr-TR" sz="1800" dirty="0" smtClean="0"/>
              <a:t>(Strateji belirlemede en önemli nokta, ortaya çıkan olumsuz davranışın niteliği ve niceliğidir.)</a:t>
            </a:r>
            <a:endParaRPr lang="tr-TR" sz="1800" dirty="0"/>
          </a:p>
        </p:txBody>
      </p:sp>
      <p:sp>
        <p:nvSpPr>
          <p:cNvPr id="3" name="2 İçerik Yer Tutucusu"/>
          <p:cNvSpPr>
            <a:spLocks noGrp="1"/>
          </p:cNvSpPr>
          <p:nvPr>
            <p:ph idx="1"/>
          </p:nvPr>
        </p:nvSpPr>
        <p:spPr>
          <a:xfrm>
            <a:off x="457200" y="1600200"/>
            <a:ext cx="8229600" cy="4781128"/>
          </a:xfrm>
        </p:spPr>
        <p:txBody>
          <a:bodyPr>
            <a:normAutofit fontScale="85000" lnSpcReduction="20000"/>
          </a:bodyPr>
          <a:lstStyle/>
          <a:p>
            <a:pPr lvl="0"/>
            <a:r>
              <a:rPr lang="tr-TR" dirty="0" smtClean="0"/>
              <a:t>Kuralları belirliyorum/beraber belirliyoruz.</a:t>
            </a:r>
          </a:p>
          <a:p>
            <a:pPr lvl="0"/>
            <a:r>
              <a:rPr lang="tr-TR" dirty="0" smtClean="0"/>
              <a:t>Kurallara uymayanlarla yapılan davranışın sonuçlarına yönelik farkındalık kazanması için konuşuyorum.</a:t>
            </a:r>
          </a:p>
          <a:p>
            <a:pPr lvl="0"/>
            <a:r>
              <a:rPr lang="tr-TR" dirty="0" smtClean="0"/>
              <a:t>Empati duygusunun gelişimi için konuşuyorum.</a:t>
            </a:r>
          </a:p>
          <a:p>
            <a:pPr lvl="0"/>
            <a:r>
              <a:rPr lang="tr-TR" dirty="0" smtClean="0"/>
              <a:t>Sihirli sözcükleri kullanmaya özendiriyorum.</a:t>
            </a:r>
          </a:p>
          <a:p>
            <a:pPr lvl="0"/>
            <a:r>
              <a:rPr lang="tr-TR" dirty="0" smtClean="0"/>
              <a:t>Birebir konuşuyorum.</a:t>
            </a:r>
          </a:p>
          <a:p>
            <a:pPr lvl="0"/>
            <a:r>
              <a:rPr lang="tr-TR" dirty="0" smtClean="0"/>
              <a:t>Kesin bir dille istenmeyen davranış hakkında düşüncelerimi aktarıyorum.</a:t>
            </a:r>
          </a:p>
          <a:p>
            <a:pPr lvl="0"/>
            <a:r>
              <a:rPr lang="tr-TR" dirty="0" smtClean="0"/>
              <a:t>Öğrencilerin sorunlarını önemsiyorum, dinliyorum.</a:t>
            </a:r>
          </a:p>
          <a:p>
            <a:pPr lvl="0"/>
            <a:r>
              <a:rPr lang="tr-TR" dirty="0" smtClean="0"/>
              <a:t>Örnek oluyorum.</a:t>
            </a:r>
          </a:p>
          <a:p>
            <a:pPr lvl="0"/>
            <a:r>
              <a:rPr lang="tr-TR" dirty="0" smtClean="0"/>
              <a:t>Göz teması kuruyorum.</a:t>
            </a:r>
          </a:p>
          <a:p>
            <a:pPr lvl="0"/>
            <a:r>
              <a:rPr lang="tr-TR" dirty="0" smtClean="0"/>
              <a:t>Giriş çıkışlar içim örnek etkinlikler yaptırıyorum.</a:t>
            </a:r>
          </a:p>
          <a:p>
            <a:pPr lvl="0"/>
            <a:r>
              <a:rPr lang="tr-TR" dirty="0" smtClean="0"/>
              <a:t>Gördüğüm yerde ikaz ediyorum.</a:t>
            </a:r>
          </a:p>
          <a:p>
            <a:pPr lvl="0"/>
            <a:r>
              <a:rPr lang="tr-TR" dirty="0" smtClean="0"/>
              <a:t>Özellikle Türkçe derslerinde konu ile ilgili metinleri hatırlatıyorum. </a:t>
            </a:r>
          </a:p>
          <a:p>
            <a:pPr lvl="0"/>
            <a:r>
              <a:rPr lang="tr-TR" dirty="0" smtClean="0"/>
              <a:t>Rehber öğretmenin tavsiyelerini hatırlatıyorum.</a:t>
            </a:r>
          </a:p>
          <a:p>
            <a:endParaRPr lang="tr-TR" dirty="0" smtClean="0"/>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8229600" cy="1080120"/>
          </a:xfrm>
        </p:spPr>
        <p:txBody>
          <a:bodyPr>
            <a:normAutofit fontScale="90000"/>
          </a:bodyPr>
          <a:lstStyle/>
          <a:p>
            <a:r>
              <a:rPr lang="tr-TR" sz="2200" dirty="0" smtClean="0"/>
              <a:t/>
            </a:r>
            <a:br>
              <a:rPr lang="tr-TR" sz="2200" dirty="0" smtClean="0"/>
            </a:br>
            <a:r>
              <a:rPr lang="tr-TR" sz="1800" dirty="0"/>
              <a:t>Okulumuzda Olumsuz Davranış Görüldüğünde Uygulanan Stratejiler</a:t>
            </a:r>
            <a:endParaRPr lang="tr-TR" sz="1800" dirty="0"/>
          </a:p>
        </p:txBody>
      </p:sp>
      <p:sp>
        <p:nvSpPr>
          <p:cNvPr id="3" name="2 İçerik Yer Tutucusu"/>
          <p:cNvSpPr>
            <a:spLocks noGrp="1"/>
          </p:cNvSpPr>
          <p:nvPr>
            <p:ph idx="1"/>
          </p:nvPr>
        </p:nvSpPr>
        <p:spPr>
          <a:xfrm>
            <a:off x="457200" y="1600200"/>
            <a:ext cx="8229600" cy="4925144"/>
          </a:xfrm>
        </p:spPr>
        <p:txBody>
          <a:bodyPr>
            <a:normAutofit fontScale="70000" lnSpcReduction="20000"/>
          </a:bodyPr>
          <a:lstStyle/>
          <a:p>
            <a:pPr lvl="0"/>
            <a:r>
              <a:rPr lang="tr-TR" dirty="0" smtClean="0"/>
              <a:t>Ders giriş çıkış saatlerine dikkat ediyorum.</a:t>
            </a:r>
          </a:p>
          <a:p>
            <a:pPr lvl="0"/>
            <a:r>
              <a:rPr lang="tr-TR" dirty="0" smtClean="0"/>
              <a:t>Velileri ile görüşüyorum. Velilere işbirliği yapıyorum, onlara nasıl davranması gerektiğini anlatıyorum.  Gerekirse veliyi rehberlik servisine yönlendiriyorum.</a:t>
            </a:r>
          </a:p>
          <a:p>
            <a:pPr lvl="0"/>
            <a:r>
              <a:rPr lang="tr-TR" dirty="0" smtClean="0"/>
              <a:t>Yer değişikliği yapıyorum.</a:t>
            </a:r>
          </a:p>
          <a:p>
            <a:pPr lvl="0"/>
            <a:r>
              <a:rPr lang="tr-TR" dirty="0" smtClean="0"/>
              <a:t>Dikkat artırıcı konuşmalar yapıyorum, resim, bilmece ve tekerleme çalışmaları ile dağılan sınıfı toparlıyorum.</a:t>
            </a:r>
          </a:p>
          <a:p>
            <a:pPr lvl="0"/>
            <a:r>
              <a:rPr lang="tr-TR" dirty="0" smtClean="0"/>
              <a:t>Yemek yerken konuşmanın tehlikeli sonuçlarını anlatıyorum.</a:t>
            </a:r>
          </a:p>
          <a:p>
            <a:pPr lvl="0"/>
            <a:r>
              <a:rPr lang="tr-TR" dirty="0" smtClean="0"/>
              <a:t>Uyarıyorum, doğruyu gösteriyorum.</a:t>
            </a:r>
          </a:p>
          <a:p>
            <a:pPr lvl="0"/>
            <a:r>
              <a:rPr lang="tr-TR" dirty="0" smtClean="0"/>
              <a:t>Çocuğun kendini düzeltmesi için süre veriyorum, düzelme olduysa ödüllendiriyorum. </a:t>
            </a:r>
          </a:p>
          <a:p>
            <a:pPr lvl="0"/>
            <a:r>
              <a:rPr lang="tr-TR" dirty="0" smtClean="0"/>
              <a:t>Yaşanan olumsuz bir olayı emsal olarak anlatıyorum.</a:t>
            </a:r>
          </a:p>
          <a:p>
            <a:pPr lvl="0"/>
            <a:r>
              <a:rPr lang="tr-TR" dirty="0" smtClean="0"/>
              <a:t>Teneffüslerde çocukları bahçeye yönlendiriyorum. Tuvalette oyun oynamanın sakıncalarını anlatıyorum.</a:t>
            </a:r>
          </a:p>
          <a:p>
            <a:pPr lvl="0"/>
            <a:r>
              <a:rPr lang="tr-TR" dirty="0" smtClean="0"/>
              <a:t>İstenmeyen davranışlarla ilgili sözlü olarak uyarıyorum, devam ederse ceza veriyorum o da olmazsa kızıyorum. Aynı kişiler istendik davranış gösterdiğinde ödüllendiririm, takdir ederim.</a:t>
            </a:r>
          </a:p>
          <a:p>
            <a:pPr lvl="0"/>
            <a:r>
              <a:rPr lang="tr-TR" dirty="0" smtClean="0"/>
              <a:t>Bazen olumsuz davranışı gösterdiklerinde görmezden gelirim ve önemsiz olduğunu hissettiririm.</a:t>
            </a:r>
          </a:p>
          <a:p>
            <a:pPr lvl="0"/>
            <a:r>
              <a:rPr lang="tr-TR" dirty="0" smtClean="0"/>
              <a:t>İdareye bildiririm.</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sz="1800" dirty="0" smtClean="0"/>
              <a:t>(Strateji belirlemede en önemli nokta, ortaya çıkan olumsuz davranışın niteliği ve niceliğidir.)</a:t>
            </a:r>
            <a:r>
              <a:rPr lang="tr-TR" sz="1600" dirty="0" smtClean="0"/>
              <a:t> </a:t>
            </a:r>
            <a:endParaRPr lang="tr-TR" sz="1600" dirty="0"/>
          </a:p>
        </p:txBody>
      </p:sp>
      <p:sp>
        <p:nvSpPr>
          <p:cNvPr id="3" name="2 İçerik Yer Tutucusu"/>
          <p:cNvSpPr>
            <a:spLocks noGrp="1"/>
          </p:cNvSpPr>
          <p:nvPr>
            <p:ph idx="1"/>
          </p:nvPr>
        </p:nvSpPr>
        <p:spPr>
          <a:xfrm>
            <a:off x="457200" y="1600200"/>
            <a:ext cx="8229600" cy="4925144"/>
          </a:xfrm>
        </p:spPr>
        <p:txBody>
          <a:bodyPr>
            <a:normAutofit fontScale="85000" lnSpcReduction="10000"/>
          </a:bodyPr>
          <a:lstStyle/>
          <a:p>
            <a:pPr lvl="0"/>
            <a:r>
              <a:rPr lang="tr-TR" dirty="0" smtClean="0"/>
              <a:t>Yapılan olumsuz davranışın </a:t>
            </a:r>
            <a:r>
              <a:rPr lang="tr-TR" u="sng" dirty="0" smtClean="0"/>
              <a:t>nedenini</a:t>
            </a:r>
            <a:r>
              <a:rPr lang="tr-TR" dirty="0" smtClean="0"/>
              <a:t> anlamak </a:t>
            </a:r>
          </a:p>
          <a:p>
            <a:pPr lvl="0"/>
            <a:r>
              <a:rPr lang="tr-TR" dirty="0" smtClean="0"/>
              <a:t>Tutarlı, kararlı olmak, sınırları net çizmek</a:t>
            </a:r>
          </a:p>
          <a:p>
            <a:pPr lvl="0"/>
            <a:r>
              <a:rPr lang="tr-TR" dirty="0" smtClean="0"/>
              <a:t>İstenmeyen davranış sonrasında iki ya da üç seçenek sunmak (Seçenekler sınırlarımızdır.) Hangisini seçiyorsun diye sormak</a:t>
            </a:r>
          </a:p>
          <a:p>
            <a:pPr lvl="0"/>
            <a:r>
              <a:rPr lang="tr-TR" dirty="0" smtClean="0"/>
              <a:t>Öğretmenin olumsuz davranış sonrasında söylenen seçenekleri anlayıp anlamadığını kontrol etmesi (Ben ne dedim?) (kontrol tekniği)</a:t>
            </a:r>
          </a:p>
          <a:p>
            <a:pPr lvl="0"/>
            <a:r>
              <a:rPr lang="tr-TR" dirty="0" smtClean="0"/>
              <a:t>Kabul edilebilir seçenek sunmaya rağmen bunu yapmazsa kuralı destekleyen sonuca katlanmasını sağlamak</a:t>
            </a:r>
          </a:p>
          <a:p>
            <a:pPr lvl="0"/>
            <a:r>
              <a:rPr lang="tr-TR" dirty="0" smtClean="0"/>
              <a:t>Çok öfkeliyken konuşmamak (</a:t>
            </a:r>
            <a:r>
              <a:rPr lang="tr-TR" smtClean="0"/>
              <a:t>Eğer öğretmen, </a:t>
            </a:r>
            <a:r>
              <a:rPr lang="tr-TR" dirty="0" smtClean="0"/>
              <a:t>öfkeli ise durumu ve yaşadığı duyguyu izah edip öğrenci ile sonra </a:t>
            </a:r>
            <a:r>
              <a:rPr lang="tr-TR" smtClean="0"/>
              <a:t>konuşacağı söylemeli</a:t>
            </a:r>
            <a:r>
              <a:rPr lang="tr-TR" dirty="0" smtClean="0"/>
              <a:t>, eğer öğrenci çok öfkeliyse öğrenciye öfkeli olduğunu sakinleştiksen sonra konuşulacağını söylemeli ve sakinleşince muhakkak konuşmalıdır.) (sakinleşme tekniği)</a:t>
            </a:r>
          </a:p>
          <a:p>
            <a:pPr lvl="0"/>
            <a:endParaRPr lang="tr-T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sz="1800" dirty="0" smtClean="0"/>
              <a:t>(Strateji belirlemede en önemli nokta, ortaya çıkan olumsuz davranışın niteliği ve niceliğidir.) </a:t>
            </a:r>
            <a:endParaRPr lang="tr-TR" sz="1800" dirty="0"/>
          </a:p>
        </p:txBody>
      </p:sp>
      <p:sp>
        <p:nvSpPr>
          <p:cNvPr id="3" name="2 İçerik Yer Tutucusu"/>
          <p:cNvSpPr>
            <a:spLocks noGrp="1"/>
          </p:cNvSpPr>
          <p:nvPr>
            <p:ph idx="1"/>
          </p:nvPr>
        </p:nvSpPr>
        <p:spPr>
          <a:xfrm>
            <a:off x="457200" y="1600200"/>
            <a:ext cx="8229600" cy="5069160"/>
          </a:xfrm>
        </p:spPr>
        <p:txBody>
          <a:bodyPr>
            <a:noAutofit/>
          </a:bodyPr>
          <a:lstStyle/>
          <a:p>
            <a:pPr lvl="0"/>
            <a:r>
              <a:rPr lang="tr-TR" sz="2000" dirty="0" smtClean="0"/>
              <a:t>Olumsuz davranıştan sonra öğrenciye ne hissettiğini sormak</a:t>
            </a:r>
          </a:p>
          <a:p>
            <a:pPr lvl="0"/>
            <a:r>
              <a:rPr lang="tr-TR" sz="2000" dirty="0" smtClean="0"/>
              <a:t>Olumsuz davranıştan sonra öğretmenin kendini nasıl hissettiğini söylemesi (Örn. Yapılan olumsuz davranışı ifade ederek bu davranışın rahatsız ettiği/üzdüğü/kızdırdığı gibi duygular söylenmelidir.) </a:t>
            </a:r>
          </a:p>
          <a:p>
            <a:pPr lvl="0"/>
            <a:r>
              <a:rPr lang="tr-TR" sz="2000" dirty="0" smtClean="0"/>
              <a:t>Ders esnasında istenmeyen davranış görüldüğünde ,</a:t>
            </a:r>
          </a:p>
          <a:p>
            <a:pPr lvl="0">
              <a:buFont typeface="Wingdings" pitchFamily="2" charset="2"/>
              <a:buChar char="v"/>
            </a:pPr>
            <a:r>
              <a:rPr lang="tr-TR" sz="2000" dirty="0" smtClean="0"/>
              <a:t>Derste anlatılanları anlayıp anlamadığını sormak </a:t>
            </a:r>
          </a:p>
          <a:p>
            <a:pPr lvl="0">
              <a:buFont typeface="Wingdings" pitchFamily="2" charset="2"/>
              <a:buChar char="v"/>
            </a:pPr>
            <a:r>
              <a:rPr lang="tr-TR" sz="2000" dirty="0" smtClean="0"/>
              <a:t>Öğrenciyle yapılan olumsuz davranışla ilgili teneffüste konuşmak istediğini söylemek ve sonra konuşmak</a:t>
            </a:r>
          </a:p>
          <a:p>
            <a:pPr>
              <a:buFont typeface="Wingdings" pitchFamily="2" charset="2"/>
              <a:buChar char="v"/>
            </a:pPr>
            <a:r>
              <a:rPr lang="tr-TR" sz="2000" dirty="0" smtClean="0"/>
              <a:t>Öğrenciyi derse katmaya çalışmak (Öğrenciyi onurlandıran bir sözcükle derse davet etmek)</a:t>
            </a:r>
          </a:p>
          <a:p>
            <a:pPr>
              <a:buFont typeface="Wingdings" pitchFamily="2" charset="2"/>
              <a:buChar char="v"/>
            </a:pPr>
            <a:r>
              <a:rPr lang="tr-TR" sz="2000" dirty="0" smtClean="0"/>
              <a:t>İsmiyle hitap ederek uyarmak</a:t>
            </a:r>
          </a:p>
          <a:p>
            <a:pPr>
              <a:buFont typeface="Wingdings" pitchFamily="2" charset="2"/>
              <a:buChar char="v"/>
            </a:pPr>
            <a:r>
              <a:rPr lang="tr-TR" sz="2000" dirty="0" smtClean="0"/>
              <a:t>Bakış, vurgu ve tonlama ile durumdan rahatsız olduğunu belli etmek</a:t>
            </a:r>
          </a:p>
          <a:p>
            <a:pPr>
              <a:buFont typeface="Wingdings" pitchFamily="2" charset="2"/>
              <a:buChar char="v"/>
            </a:pPr>
            <a:r>
              <a:rPr lang="tr-TR" sz="2000" dirty="0" smtClean="0"/>
              <a:t>Öğrencilerin arasında dolaşmaya başlamak</a:t>
            </a:r>
          </a:p>
          <a:p>
            <a:pPr lvl="0">
              <a:buFont typeface="Wingdings" pitchFamily="2" charset="2"/>
              <a:buChar char="v"/>
            </a:pPr>
            <a:endParaRPr lang="tr-TR" sz="2000" dirty="0" smtClean="0"/>
          </a:p>
          <a:p>
            <a:pPr lvl="0"/>
            <a:endParaRPr lang="tr-TR"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Ek olarak;</a:t>
            </a:r>
            <a:br>
              <a:rPr lang="tr-TR" dirty="0" smtClean="0"/>
            </a:br>
            <a:r>
              <a:rPr lang="tr-TR" sz="1800" dirty="0" smtClean="0"/>
              <a:t>(Strateji belirlemede en önemli nokta, ortaya çıkan olumsuz davranışın niteliği ve niceliğidir.) </a:t>
            </a:r>
            <a:endParaRPr lang="tr-TR" sz="1800" dirty="0"/>
          </a:p>
        </p:txBody>
      </p:sp>
      <p:sp>
        <p:nvSpPr>
          <p:cNvPr id="3" name="2 İçerik Yer Tutucusu"/>
          <p:cNvSpPr>
            <a:spLocks noGrp="1"/>
          </p:cNvSpPr>
          <p:nvPr>
            <p:ph idx="1"/>
          </p:nvPr>
        </p:nvSpPr>
        <p:spPr>
          <a:xfrm>
            <a:off x="457200" y="1600200"/>
            <a:ext cx="8229600" cy="4853136"/>
          </a:xfrm>
        </p:spPr>
        <p:txBody>
          <a:bodyPr>
            <a:normAutofit fontScale="77500" lnSpcReduction="20000"/>
          </a:bodyPr>
          <a:lstStyle/>
          <a:p>
            <a:pPr lvl="0"/>
            <a:r>
              <a:rPr lang="tr-TR" dirty="0" smtClean="0"/>
              <a:t>Öğrenciye yaptığı olumsuz davranış ve olumsuz sonuçları hakkında ödev vermek</a:t>
            </a:r>
          </a:p>
          <a:p>
            <a:pPr lvl="0"/>
            <a:r>
              <a:rPr lang="tr-TR" dirty="0" smtClean="0"/>
              <a:t>Öğrenciye yaptığı davranışla bağlantılı olarak sınıf içi görev vermek </a:t>
            </a:r>
          </a:p>
          <a:p>
            <a:pPr lvl="0"/>
            <a:r>
              <a:rPr lang="tr-TR" dirty="0" smtClean="0"/>
              <a:t>Dikkati dağıtan nesneleri ortadan kaldırmak</a:t>
            </a:r>
          </a:p>
          <a:p>
            <a:pPr lvl="0"/>
            <a:r>
              <a:rPr lang="tr-TR" dirty="0" smtClean="0"/>
              <a:t>Öğrencinin ilgisini çekmek için çeşitli öğretim materyalleri kullanmak </a:t>
            </a:r>
          </a:p>
          <a:p>
            <a:pPr lvl="0"/>
            <a:r>
              <a:rPr lang="tr-TR" dirty="0" smtClean="0"/>
              <a:t>İstendik davranışı bulmaları için soru sorduktan sonra doğru davranışı açıklamak (beyin fırtınası tekniği)</a:t>
            </a:r>
          </a:p>
          <a:p>
            <a:r>
              <a:rPr lang="tr-TR" dirty="0" smtClean="0"/>
              <a:t>Yanında veya yakınında oturanların o öğrencinin olumsuz davranışlarına bir etkisi olup olmadığına bakmak</a:t>
            </a:r>
          </a:p>
          <a:p>
            <a:pPr lvl="0"/>
            <a:r>
              <a:rPr lang="tr-TR" dirty="0" smtClean="0"/>
              <a:t>Velisi ile durum hakkında görüşüp veliyi ortak bir tutuma yönlendirmek</a:t>
            </a:r>
          </a:p>
          <a:p>
            <a:pPr lvl="0"/>
            <a:r>
              <a:rPr lang="tr-TR" dirty="0" smtClean="0"/>
              <a:t>Her öğrencinin ilgi ve yeteneklerini keşfetmesine yardımcı olmak</a:t>
            </a:r>
          </a:p>
          <a:p>
            <a:r>
              <a:rPr lang="tr-TR" dirty="0" smtClean="0"/>
              <a:t>Yapılan çalışmalardan sonuç alınamadığı durumda, durumu açıklayan formla beraber (Rehberlik Servisine Yönlendirme Formu) rehberliğe yönlendirmek veya idareden destek almak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243408"/>
            <a:ext cx="8229600" cy="1843608"/>
          </a:xfrm>
        </p:spPr>
        <p:txBody>
          <a:bodyPr>
            <a:normAutofit/>
          </a:bodyPr>
          <a:lstStyle/>
          <a:p>
            <a:r>
              <a:rPr lang="tr-TR" sz="2800" dirty="0" smtClean="0"/>
              <a:t>Okulumuzda olumlu davranış sonrasında neler yapılıyor?</a:t>
            </a:r>
            <a:endParaRPr lang="tr-TR" sz="2800" dirty="0"/>
          </a:p>
        </p:txBody>
      </p:sp>
      <p:sp>
        <p:nvSpPr>
          <p:cNvPr id="3" name="2 İçerik Yer Tutucusu"/>
          <p:cNvSpPr>
            <a:spLocks noGrp="1"/>
          </p:cNvSpPr>
          <p:nvPr>
            <p:ph idx="1"/>
          </p:nvPr>
        </p:nvSpPr>
        <p:spPr>
          <a:xfrm>
            <a:off x="457200" y="1600200"/>
            <a:ext cx="8229600" cy="4997152"/>
          </a:xfrm>
        </p:spPr>
        <p:txBody>
          <a:bodyPr>
            <a:normAutofit fontScale="40000" lnSpcReduction="20000"/>
          </a:bodyPr>
          <a:lstStyle/>
          <a:p>
            <a:pPr lvl="0"/>
            <a:r>
              <a:rPr lang="tr-TR" sz="3800" dirty="0" smtClean="0"/>
              <a:t>Olumlu davranışı görmezden gelmem daha çok vurgularım ki sıklığı artsın.</a:t>
            </a:r>
          </a:p>
          <a:p>
            <a:pPr lvl="0"/>
            <a:r>
              <a:rPr lang="tr-TR" sz="3800" dirty="0" smtClean="0"/>
              <a:t>Olumlu davranışları örnek gösteririm. Herkesin duyabileceği bir şekilde teşekkür ederim, tebrik ederim, el ele çak hareketi yaparım.</a:t>
            </a:r>
          </a:p>
          <a:p>
            <a:pPr lvl="0"/>
            <a:r>
              <a:rPr lang="tr-TR" sz="3800" dirty="0" smtClean="0"/>
              <a:t>Diğer çocukları yüreklendirip yapabileceklerine yönelik inançlarını tazelerim. (cesaretlendirme)</a:t>
            </a:r>
          </a:p>
          <a:p>
            <a:r>
              <a:rPr lang="tr-TR" sz="3800" dirty="0" smtClean="0"/>
              <a:t>Olumlu davranış gösterenleri ödüllendiririm.(aferin demek, başını okşamak, çizgi film izletmek, yıldız veya çıkartma vermek, bahçeye çıkmak)</a:t>
            </a:r>
          </a:p>
          <a:p>
            <a:r>
              <a:rPr lang="tr-TR" sz="3800" dirty="0" smtClean="0"/>
              <a:t>Güzel sözler söyleyerek  onurlandırırım. </a:t>
            </a:r>
          </a:p>
          <a:p>
            <a:r>
              <a:rPr lang="tr-TR" sz="3800" dirty="0" smtClean="0"/>
              <a:t>Alkışlarım, sınıfça alkışlatırım.</a:t>
            </a:r>
          </a:p>
          <a:p>
            <a:r>
              <a:rPr lang="tr-TR" sz="3800" dirty="0" smtClean="0"/>
              <a:t>Seni seviyorum diyorum.</a:t>
            </a:r>
          </a:p>
          <a:p>
            <a:r>
              <a:rPr lang="tr-TR" sz="3800" dirty="0" smtClean="0"/>
              <a:t>Olumlu davranış gösterenlere sorumluluk ve görevler veririm.</a:t>
            </a:r>
          </a:p>
          <a:p>
            <a:r>
              <a:rPr lang="tr-TR" sz="3800" dirty="0" smtClean="0"/>
              <a:t>Yaptıkları olumlu davranışları desteklerim, devam etmeleri için teşvik ederim.</a:t>
            </a:r>
          </a:p>
          <a:p>
            <a:pPr lvl="0"/>
            <a:r>
              <a:rPr lang="tr-TR" sz="3800" dirty="0" smtClean="0"/>
              <a:t>Soru sormadan kimse evine gitmeyecek davranışını kazandırdık. Her alanda etkili oluyor.</a:t>
            </a:r>
          </a:p>
          <a:p>
            <a:r>
              <a:rPr lang="tr-TR" sz="3800" dirty="0" smtClean="0"/>
              <a:t>Çocuğun kendini düzeltmesi için süre veriyorum, düzelme olduysa ödüllendiriyorum.  (teşvik)</a:t>
            </a:r>
          </a:p>
          <a:p>
            <a:r>
              <a:rPr lang="tr-TR" sz="3800" dirty="0" smtClean="0"/>
              <a:t>Kurallara uyanları onurlandırıyorum. Küçük ödüller veriyorum.</a:t>
            </a:r>
          </a:p>
          <a:p>
            <a:r>
              <a:rPr lang="tr-TR" sz="3800" dirty="0" smtClean="0"/>
              <a:t>Daha çok olumsuz davranış sergileyen öğrenciler istendik davranış gösterdiğinde ödüllendiririm, takdir ederim. (olumluya çekme, heveslendirme)</a:t>
            </a:r>
          </a:p>
          <a:p>
            <a:endParaRPr lang="tr-TR" dirty="0" smtClean="0"/>
          </a:p>
          <a:p>
            <a:pPr lvl="0"/>
            <a:endParaRPr lang="tr-TR" dirty="0" smtClean="0"/>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a:bodyPr>
          <a:lstStyle/>
          <a:p>
            <a:r>
              <a:rPr lang="tr-TR" dirty="0" smtClean="0"/>
              <a:t>Eğitim ve öğretim yaşamının temel öğelerini “okul” ve “öğretmen” oluşturur.</a:t>
            </a:r>
          </a:p>
          <a:p>
            <a:r>
              <a:rPr lang="tr-TR" dirty="0" smtClean="0"/>
              <a:t>Öğrencinin dersi sevmesi, çalışma alışkanlığı kazanmasının yanı sıra, benimseyeceği değer yargıları, tutumları açısından da öğretmenin değeri büyüktür. </a:t>
            </a:r>
          </a:p>
          <a:p>
            <a:r>
              <a:rPr lang="tr-TR" dirty="0" smtClean="0"/>
              <a:t>İnsanın hayatı boyunca süren eğitiminin büyük bir bölümü de sınıfta geçmektedir. Sınıf, eğitim öğretim etkinliklerinin gerçekleştiği bir yaşama alanıdır.</a:t>
            </a:r>
          </a:p>
          <a:p>
            <a:r>
              <a:rPr lang="tr-TR" dirty="0" smtClean="0"/>
              <a:t> Etkili öğretim üzerine yapılan araştırmalar, direkt olarak öğretmenlerin sınıflarını organize etme ve yönetme becerilerine dayanan sınıf şartlarının önemini göstermiştir.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 </a:t>
            </a:r>
            <a:endParaRPr lang="tr-TR" dirty="0"/>
          </a:p>
        </p:txBody>
      </p:sp>
      <p:sp>
        <p:nvSpPr>
          <p:cNvPr id="3" name="2 İçerik Yer Tutucusu"/>
          <p:cNvSpPr>
            <a:spLocks noGrp="1"/>
          </p:cNvSpPr>
          <p:nvPr>
            <p:ph idx="1"/>
          </p:nvPr>
        </p:nvSpPr>
        <p:spPr>
          <a:xfrm>
            <a:off x="457200" y="1600201"/>
            <a:ext cx="8229600" cy="2908920"/>
          </a:xfrm>
        </p:spPr>
        <p:txBody>
          <a:bodyPr>
            <a:normAutofit fontScale="77500" lnSpcReduction="20000"/>
          </a:bodyPr>
          <a:lstStyle/>
          <a:p>
            <a:r>
              <a:rPr lang="tr-TR" dirty="0" smtClean="0"/>
              <a:t>Güleç, S. ve Alkış, S. (2003). Öğretmenlerin Sınıf Ortamında Kullandıkları Davranış Değiştirme Stratejileri, Eğitim Fakültesi Dergisi, </a:t>
            </a:r>
            <a:r>
              <a:rPr lang="tr-TR" dirty="0" smtClean="0">
                <a:hlinkClick r:id="rId2"/>
              </a:rPr>
              <a:t>http://kutuphane.uludag.edu.tr/Univder/uufader.htm</a:t>
            </a:r>
            <a:r>
              <a:rPr lang="tr-TR" dirty="0" smtClean="0"/>
              <a:t>.</a:t>
            </a:r>
          </a:p>
          <a:p>
            <a:r>
              <a:rPr lang="tr-TR" dirty="0" err="1" smtClean="0"/>
              <a:t>Balay</a:t>
            </a:r>
            <a:r>
              <a:rPr lang="tr-TR" dirty="0" smtClean="0"/>
              <a:t>, R. ve Sağlam, M. (2008). Sınıf İçi Olumsuz Davranışlara İlişkin Öğretmen Görüşleri, Yüzüncü Yıl Üniversitesi, Eğitim Fakültesi Dergisi. Cilt:V, Sayı:II, 1-24 </a:t>
            </a:r>
            <a:r>
              <a:rPr lang="tr-TR" dirty="0" smtClean="0">
                <a:hlinkClick r:id="rId3"/>
              </a:rPr>
              <a:t>http://efdergi.yyu.edu.tr</a:t>
            </a:r>
            <a:r>
              <a:rPr lang="tr-TR" dirty="0" smtClean="0"/>
              <a:t> .</a:t>
            </a:r>
          </a:p>
          <a:p>
            <a:r>
              <a:rPr lang="tr-TR" dirty="0" err="1" smtClean="0"/>
              <a:t>Mackenzie</a:t>
            </a:r>
            <a:r>
              <a:rPr lang="tr-TR" dirty="0" smtClean="0"/>
              <a:t>,J. R. Çocuğunuza Sınır Koyma,(Ed. D), </a:t>
            </a:r>
            <a:r>
              <a:rPr lang="tr-TR" dirty="0" err="1" smtClean="0"/>
              <a:t>istanbul</a:t>
            </a:r>
            <a:r>
              <a:rPr lang="tr-TR" dirty="0" smtClean="0"/>
              <a:t>:</a:t>
            </a:r>
            <a:r>
              <a:rPr lang="tr-TR" dirty="0" err="1" smtClean="0"/>
              <a:t>Yakomoz</a:t>
            </a:r>
            <a:r>
              <a:rPr lang="tr-TR" dirty="0" smtClean="0"/>
              <a:t> Kitap, 155-161-199.</a:t>
            </a:r>
          </a:p>
          <a:p>
            <a:r>
              <a:rPr lang="tr-TR" dirty="0" smtClean="0"/>
              <a:t>2019-2020 Eğitim Öğretim Yılı </a:t>
            </a:r>
            <a:r>
              <a:rPr lang="tr-TR" dirty="0" err="1" smtClean="0"/>
              <a:t>Şht</a:t>
            </a:r>
            <a:r>
              <a:rPr lang="tr-TR" dirty="0" smtClean="0"/>
              <a:t>. Bşk. Yılmaz Allahverdi İlkokulu Sınıf Öğretmenleri Tarafından Doldurulan Olumlu-Olumsuz Davranış Gözlem Formları</a:t>
            </a:r>
          </a:p>
          <a:p>
            <a:endParaRPr lang="tr-TR" dirty="0" smtClean="0"/>
          </a:p>
        </p:txBody>
      </p:sp>
      <p:sp>
        <p:nvSpPr>
          <p:cNvPr id="4" name="2 Alt Başlık"/>
          <p:cNvSpPr txBox="1">
            <a:spLocks/>
          </p:cNvSpPr>
          <p:nvPr/>
        </p:nvSpPr>
        <p:spPr>
          <a:xfrm>
            <a:off x="5364088" y="5085184"/>
            <a:ext cx="3632448" cy="112968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tr-TR" dirty="0" err="1" smtClean="0"/>
              <a:t>Şht</a:t>
            </a:r>
            <a:r>
              <a:rPr lang="tr-TR" dirty="0" smtClean="0"/>
              <a:t>. Bşk. Yılmaz </a:t>
            </a:r>
            <a:r>
              <a:rPr lang="tr-TR" dirty="0" err="1" smtClean="0"/>
              <a:t>Allahverdi</a:t>
            </a:r>
            <a:r>
              <a:rPr lang="tr-TR" dirty="0" smtClean="0"/>
              <a:t> İlkokulu</a:t>
            </a:r>
          </a:p>
          <a:p>
            <a:pPr marL="0" indent="0">
              <a:buNone/>
            </a:pPr>
            <a:r>
              <a:rPr lang="tr-TR" dirty="0" smtClean="0"/>
              <a:t>Okul psikolojik danışmanı</a:t>
            </a:r>
          </a:p>
          <a:p>
            <a:pPr marL="0" indent="0">
              <a:buNone/>
            </a:pPr>
            <a:r>
              <a:rPr lang="tr-TR" dirty="0" smtClean="0"/>
              <a:t>Servet KEÇE </a:t>
            </a:r>
            <a:r>
              <a:rPr lang="tr-TR" dirty="0" err="1" smtClean="0"/>
              <a:t>AKTAY’a</a:t>
            </a:r>
            <a:r>
              <a:rPr lang="tr-TR" dirty="0" smtClean="0"/>
              <a:t> teşekkür ederiz.</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a:bodyPr>
          <a:lstStyle/>
          <a:p>
            <a:r>
              <a:rPr lang="tr-TR" dirty="0" smtClean="0"/>
              <a:t>Çağdaş eğitim ve öğretim ilkelerine göre görev yapan bir öğretmen, sadece ders veren, ders anlatan, sınav yapan ve not veren bir kimse değildir. Aynı zamanda bir organizatör, bir yönetici, bir rehber, bir izleyici ve bir değerlendiricidir. Öğretmen öğrencilerin davranışları üzerinde çalışır. Eğittiği her öğrencisinin önceden belirlenmiş amaçlara ulaşmasına yardım eder ve onların istenilen davranışlara sahip birer kişi olmasını sağlar. Yöneticiler ve diğer öğretmenler, kendi disiplin problemleriyle başa çıkamayan ve disiplin için öğrencileri </a:t>
            </a:r>
            <a:r>
              <a:rPr lang="tr-TR" u="sng" dirty="0" smtClean="0"/>
              <a:t>sürekli</a:t>
            </a:r>
            <a:r>
              <a:rPr lang="tr-TR" dirty="0" smtClean="0"/>
              <a:t> olarak başkalarına yollayan öğretmenler hakkında genellikle pek iyi şeyler düşünmezler.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60648"/>
            <a:ext cx="6707088" cy="1512168"/>
          </a:xfrm>
        </p:spPr>
        <p:txBody>
          <a:bodyPr>
            <a:normAutofit fontScale="90000"/>
          </a:bodyPr>
          <a:lstStyle/>
          <a:p>
            <a:r>
              <a:rPr lang="tr-TR" sz="2700" dirty="0" smtClean="0"/>
              <a:t>Bir davranışı olumsuz olarak nitelendirmek için dört önemli ölçütten </a:t>
            </a:r>
            <a:r>
              <a:rPr lang="tr-TR" sz="2700" dirty="0" smtClean="0"/>
              <a:t>bahsedilebilir</a:t>
            </a:r>
            <a:endParaRPr lang="tr-TR" dirty="0"/>
          </a:p>
        </p:txBody>
      </p:sp>
      <p:sp>
        <p:nvSpPr>
          <p:cNvPr id="3" name="2 İçerik Yer Tutucusu"/>
          <p:cNvSpPr>
            <a:spLocks noGrp="1"/>
          </p:cNvSpPr>
          <p:nvPr>
            <p:ph idx="1"/>
          </p:nvPr>
        </p:nvSpPr>
        <p:spPr>
          <a:xfrm>
            <a:off x="457200" y="2204864"/>
            <a:ext cx="8229600" cy="4320480"/>
          </a:xfrm>
        </p:spPr>
        <p:txBody>
          <a:bodyPr>
            <a:normAutofit fontScale="92500" lnSpcReduction="10000"/>
          </a:bodyPr>
          <a:lstStyle/>
          <a:p>
            <a:r>
              <a:rPr lang="tr-TR" dirty="0" smtClean="0"/>
              <a:t>Çocuğun kendi öğrenmesiyle, sınıftaki diğer öğrencilerin öğrenmelerini kesen ve dersi bölen davranış olumsuz davranıştır (sınıfta gürültü çıkarma gibi).</a:t>
            </a:r>
          </a:p>
          <a:p>
            <a:r>
              <a:rPr lang="tr-TR" dirty="0" smtClean="0"/>
              <a:t>Antisosyal nitelikte davranış; bir başka ifadeyle çocuğun, öğretmeni ve arkadaşlarıyla etkileşimine zarar veren davranış olumsuz davranıştır (başkalarına ait eşyaları izinsiz alma gibi). </a:t>
            </a:r>
          </a:p>
          <a:p>
            <a:r>
              <a:rPr lang="tr-TR" dirty="0" smtClean="0"/>
              <a:t>Çocuk veya diğerlerinin güvenliği için risk oluşturan ve zarara yol açacak nitelikte olan davranış olumsuz davranıştır (okula kesici aletler getirmek gibi).</a:t>
            </a:r>
          </a:p>
          <a:p>
            <a:r>
              <a:rPr lang="tr-TR" dirty="0" smtClean="0"/>
              <a:t>Okul eşyaları veya kişilerin özel eşyalarının kaybı veya zarar görmesine yol açan davranış olumsuz davranıştır (okulun penceresini kırmak, birinin defterini yırtmak gibi).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 olarak…</a:t>
            </a:r>
            <a:endParaRPr lang="tr-TR" dirty="0"/>
          </a:p>
        </p:txBody>
      </p:sp>
      <p:sp>
        <p:nvSpPr>
          <p:cNvPr id="3" name="2 İçerik Yer Tutucusu"/>
          <p:cNvSpPr>
            <a:spLocks noGrp="1"/>
          </p:cNvSpPr>
          <p:nvPr>
            <p:ph idx="1"/>
          </p:nvPr>
        </p:nvSpPr>
        <p:spPr/>
        <p:txBody>
          <a:bodyPr>
            <a:normAutofit/>
          </a:bodyPr>
          <a:lstStyle/>
          <a:p>
            <a:r>
              <a:rPr lang="tr-TR" dirty="0" smtClean="0"/>
              <a:t>Diğer yandan bazı durumlarda bir davranış çocuğun ilişkilerine zarar vermediği halde, sadece sıklığı nedeniyle olumsuz davranış olarak nitelendirilebilir. Örneğin, ellerini kaldırmakla yetinmeyip, sürekli biçimde “öğretmenim, öğretmenim” diyerek söz hakkı isteyen bir öğrenci hem öğretmeni bunaltır, hem de arkadaşlarının rahatsız olmalarına yol açabilir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Sınıf içinde görülen olumsuz davranışlar</a:t>
            </a:r>
            <a:endParaRPr lang="tr-TR" dirty="0"/>
          </a:p>
        </p:txBody>
      </p:sp>
      <p:sp>
        <p:nvSpPr>
          <p:cNvPr id="3" name="2 İçerik Yer Tutucusu"/>
          <p:cNvSpPr>
            <a:spLocks noGrp="1"/>
          </p:cNvSpPr>
          <p:nvPr>
            <p:ph idx="1"/>
          </p:nvPr>
        </p:nvSpPr>
        <p:spPr/>
        <p:txBody>
          <a:bodyPr>
            <a:normAutofit fontScale="85000" lnSpcReduction="20000"/>
          </a:bodyPr>
          <a:lstStyle/>
          <a:p>
            <a:pPr lvl="0"/>
            <a:r>
              <a:rPr lang="tr-TR" dirty="0" smtClean="0"/>
              <a:t>Derste söz almadan (izinsiz) konuşmak </a:t>
            </a:r>
          </a:p>
          <a:p>
            <a:pPr lvl="0"/>
            <a:r>
              <a:rPr lang="tr-TR" dirty="0" smtClean="0"/>
              <a:t>İzinsiz ayağa kalkma </a:t>
            </a:r>
          </a:p>
          <a:p>
            <a:pPr lvl="0"/>
            <a:r>
              <a:rPr lang="tr-TR" dirty="0" smtClean="0"/>
              <a:t>Derse hazırlıksız gelmek </a:t>
            </a:r>
          </a:p>
          <a:p>
            <a:pPr lvl="0"/>
            <a:r>
              <a:rPr lang="tr-TR" dirty="0" smtClean="0"/>
              <a:t>Nezaket kurallarına uymamak </a:t>
            </a:r>
          </a:p>
          <a:p>
            <a:pPr lvl="0"/>
            <a:r>
              <a:rPr lang="tr-TR" dirty="0" smtClean="0"/>
              <a:t>Başarısızlıkları konusunda sürekli mazeret üretmek</a:t>
            </a:r>
          </a:p>
          <a:p>
            <a:pPr lvl="0"/>
            <a:r>
              <a:rPr lang="tr-TR" dirty="0" smtClean="0"/>
              <a:t>Gürültülü konuşma, ilgisiz konuşma</a:t>
            </a:r>
          </a:p>
          <a:p>
            <a:pPr lvl="0"/>
            <a:r>
              <a:rPr lang="tr-TR" dirty="0" smtClean="0"/>
              <a:t>Verilen görevi yerine getirmeme</a:t>
            </a:r>
          </a:p>
          <a:p>
            <a:pPr lvl="0"/>
            <a:r>
              <a:rPr lang="tr-TR" dirty="0" smtClean="0"/>
              <a:t>Görev dışı davranışlarda bulunma</a:t>
            </a:r>
          </a:p>
          <a:p>
            <a:pPr lvl="0"/>
            <a:r>
              <a:rPr lang="tr-TR" dirty="0" smtClean="0"/>
              <a:t>Kural dışı yeme-içme ve yanlış zamanda hareket etme</a:t>
            </a:r>
          </a:p>
          <a:p>
            <a:pPr lvl="0"/>
            <a:r>
              <a:rPr lang="tr-TR" dirty="0" smtClean="0"/>
              <a:t>Sadece kendi düşüncelerini dinlemeye değer olduğunu benimseme</a:t>
            </a:r>
          </a:p>
          <a:p>
            <a:pPr lvl="0"/>
            <a:r>
              <a:rPr lang="tr-TR" dirty="0" smtClean="0"/>
              <a:t>Anlamsız sesler çıkarma</a:t>
            </a:r>
          </a:p>
          <a:p>
            <a:pPr lvl="0"/>
            <a:r>
              <a:rPr lang="tr-TR" dirty="0" smtClean="0"/>
              <a:t>Sınıfı kirletme</a:t>
            </a:r>
          </a:p>
          <a:p>
            <a:pPr lvl="0"/>
            <a:r>
              <a:rPr lang="tr-TR" dirty="0" smtClean="0"/>
              <a:t>İçsel güdülenmeden çok dışsal güdülenmeye ihtiyaç duymaları </a:t>
            </a:r>
          </a:p>
          <a:p>
            <a:endParaRPr lang="tr-T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400" dirty="0" smtClean="0"/>
              <a:t>Sınıf içinde görülen olumsuz davranışlar</a:t>
            </a:r>
            <a:endParaRPr lang="tr-TR" sz="4400" dirty="0"/>
          </a:p>
        </p:txBody>
      </p:sp>
      <p:sp>
        <p:nvSpPr>
          <p:cNvPr id="3" name="2 İçerik Yer Tutucusu"/>
          <p:cNvSpPr>
            <a:spLocks noGrp="1"/>
          </p:cNvSpPr>
          <p:nvPr>
            <p:ph idx="1"/>
          </p:nvPr>
        </p:nvSpPr>
        <p:spPr/>
        <p:txBody>
          <a:bodyPr>
            <a:normAutofit fontScale="85000" lnSpcReduction="20000"/>
          </a:bodyPr>
          <a:lstStyle/>
          <a:p>
            <a:pPr lvl="0"/>
            <a:r>
              <a:rPr lang="tr-TR" dirty="0" smtClean="0"/>
              <a:t>Arkadaşlarını öğretmene şikayet etme, sorunları hep başkasının çözmesini isteme</a:t>
            </a:r>
          </a:p>
          <a:p>
            <a:pPr lvl="0"/>
            <a:r>
              <a:rPr lang="tr-TR" dirty="0" smtClean="0"/>
              <a:t>Arkadaşının ceza almasına sevinme </a:t>
            </a:r>
          </a:p>
          <a:p>
            <a:pPr lvl="0"/>
            <a:r>
              <a:rPr lang="tr-TR" dirty="0" smtClean="0"/>
              <a:t>Birbirlerinin açığını arama </a:t>
            </a:r>
          </a:p>
          <a:p>
            <a:pPr lvl="0"/>
            <a:r>
              <a:rPr lang="tr-TR" dirty="0" smtClean="0"/>
              <a:t>Fiziksel müdahale, araç-gereçlere zarar verme</a:t>
            </a:r>
          </a:p>
          <a:p>
            <a:pPr lvl="0"/>
            <a:r>
              <a:rPr lang="tr-TR" dirty="0" smtClean="0"/>
              <a:t>Kavga, küfür</a:t>
            </a:r>
          </a:p>
          <a:p>
            <a:pPr lvl="0"/>
            <a:r>
              <a:rPr lang="tr-TR" dirty="0" smtClean="0"/>
              <a:t>Birbirlerini dinlememek, konuşanın sözünü kesme</a:t>
            </a:r>
          </a:p>
          <a:p>
            <a:pPr lvl="0"/>
            <a:r>
              <a:rPr lang="tr-TR" dirty="0" smtClean="0"/>
              <a:t>Dikkat dağıtıcı hareketler</a:t>
            </a:r>
          </a:p>
          <a:p>
            <a:pPr lvl="0"/>
            <a:r>
              <a:rPr lang="tr-TR" dirty="0" smtClean="0"/>
              <a:t>Sorunları şiddetle çözmeleri</a:t>
            </a:r>
          </a:p>
          <a:p>
            <a:pPr lvl="0"/>
            <a:r>
              <a:rPr lang="tr-TR" dirty="0" smtClean="0"/>
              <a:t>Yemek yerken konuşma</a:t>
            </a:r>
          </a:p>
          <a:p>
            <a:pPr lvl="0"/>
            <a:r>
              <a:rPr lang="tr-TR" dirty="0" smtClean="0"/>
              <a:t>Öğretmeni oturarak beklememe</a:t>
            </a:r>
          </a:p>
          <a:p>
            <a:pPr lvl="0"/>
            <a:r>
              <a:rPr lang="tr-TR" dirty="0" smtClean="0"/>
              <a:t>Sağlıklı iletişim kuramama davranışı</a:t>
            </a:r>
          </a:p>
          <a:p>
            <a:pPr lvl="0"/>
            <a:r>
              <a:rPr lang="tr-TR" dirty="0" smtClean="0"/>
              <a:t>Öğretmene itaatsizlik, aldatma ve saygısızlık</a:t>
            </a:r>
          </a:p>
          <a:p>
            <a:r>
              <a:rPr lang="tr-TR" dirty="0" smtClean="0"/>
              <a:t>Öğretmenin isteklerine uymayı reddetme</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dirty="0" smtClean="0"/>
              <a:t>Okul içinde görülen olumsuz davranışlar</a:t>
            </a:r>
            <a:endParaRPr lang="tr-TR" sz="4800" dirty="0"/>
          </a:p>
        </p:txBody>
      </p:sp>
      <p:sp>
        <p:nvSpPr>
          <p:cNvPr id="3" name="2 İçerik Yer Tutucusu"/>
          <p:cNvSpPr>
            <a:spLocks noGrp="1"/>
          </p:cNvSpPr>
          <p:nvPr>
            <p:ph sz="half" idx="2"/>
          </p:nvPr>
        </p:nvSpPr>
        <p:spPr/>
        <p:txBody>
          <a:bodyPr>
            <a:normAutofit fontScale="77500" lnSpcReduction="20000"/>
          </a:bodyPr>
          <a:lstStyle/>
          <a:p>
            <a:pPr lvl="0"/>
            <a:r>
              <a:rPr lang="tr-TR" dirty="0" smtClean="0"/>
              <a:t>Doğaları gereği enerjikler, sürekli koşma</a:t>
            </a:r>
          </a:p>
          <a:p>
            <a:pPr lvl="0"/>
            <a:r>
              <a:rPr lang="tr-TR" dirty="0" smtClean="0"/>
              <a:t>Saygılı olmak değeri zayıf olması; öğretmen, abla, teyze, amca vb. kavram ve kişilere önem vermeme</a:t>
            </a:r>
          </a:p>
          <a:p>
            <a:pPr lvl="0"/>
            <a:r>
              <a:rPr lang="tr-TR" dirty="0" smtClean="0"/>
              <a:t>Tuvalet ve koridorları oyun alanı olarak kullanma</a:t>
            </a:r>
          </a:p>
          <a:p>
            <a:pPr lvl="0"/>
            <a:r>
              <a:rPr lang="tr-TR" dirty="0" smtClean="0"/>
              <a:t>Kontrolsüz hareket; birbirlerini ve kendilerini koruyamama</a:t>
            </a:r>
          </a:p>
          <a:p>
            <a:pPr lvl="0"/>
            <a:r>
              <a:rPr lang="tr-TR" dirty="0" smtClean="0"/>
              <a:t>Derse giriş çıkışlarında hareketlilik</a:t>
            </a:r>
          </a:p>
          <a:p>
            <a:pPr lvl="0"/>
            <a:r>
              <a:rPr lang="tr-TR" dirty="0" smtClean="0"/>
              <a:t>Öğretmeni koridorda bekleme</a:t>
            </a:r>
          </a:p>
          <a:p>
            <a:pPr lvl="0"/>
            <a:r>
              <a:rPr lang="tr-TR" dirty="0" smtClean="0"/>
              <a:t>Kavga ve küfür</a:t>
            </a:r>
          </a:p>
          <a:p>
            <a:pPr lvl="0"/>
            <a:r>
              <a:rPr lang="tr-TR" dirty="0" smtClean="0"/>
              <a:t>Sınıfın dışındaki yerlerde (tuvalet dahil) yemek yeme</a:t>
            </a:r>
          </a:p>
          <a:p>
            <a:endParaRPr lang="tr-TR" dirty="0"/>
          </a:p>
        </p:txBody>
      </p:sp>
      <p:sp>
        <p:nvSpPr>
          <p:cNvPr id="4" name="3 İçerik Yer Tutucusu"/>
          <p:cNvSpPr>
            <a:spLocks noGrp="1"/>
          </p:cNvSpPr>
          <p:nvPr>
            <p:ph sz="quarter" idx="13"/>
          </p:nvPr>
        </p:nvSpPr>
        <p:spPr/>
        <p:txBody>
          <a:bodyPr>
            <a:normAutofit fontScale="77500" lnSpcReduction="20000"/>
          </a:bodyPr>
          <a:lstStyle/>
          <a:p>
            <a:pPr lvl="0"/>
            <a:r>
              <a:rPr lang="tr-TR" dirty="0" smtClean="0"/>
              <a:t>Çöpleri yere atma</a:t>
            </a:r>
          </a:p>
          <a:p>
            <a:pPr lvl="0"/>
            <a:r>
              <a:rPr lang="tr-TR" dirty="0" smtClean="0"/>
              <a:t>Kantinde sıraya girmeme</a:t>
            </a:r>
          </a:p>
          <a:p>
            <a:pPr lvl="0"/>
            <a:r>
              <a:rPr lang="tr-TR" dirty="0" smtClean="0"/>
              <a:t>Merdiveni inip çıkarken sadece yönlere dikkat etmeme, birbirlerini itme</a:t>
            </a:r>
          </a:p>
          <a:p>
            <a:pPr lvl="0"/>
            <a:r>
              <a:rPr lang="tr-TR" dirty="0" smtClean="0"/>
              <a:t>Tuvaleti temiz kullanmama</a:t>
            </a:r>
          </a:p>
          <a:p>
            <a:pPr lvl="0"/>
            <a:r>
              <a:rPr lang="tr-TR" dirty="0" smtClean="0"/>
              <a:t>Sabunlukları amacı dışında kullanma</a:t>
            </a:r>
          </a:p>
          <a:p>
            <a:pPr lvl="0"/>
            <a:r>
              <a:rPr lang="tr-TR" dirty="0" smtClean="0"/>
              <a:t>Tuvaletten çıkınca el yıkamama</a:t>
            </a:r>
          </a:p>
          <a:p>
            <a:pPr lvl="0"/>
            <a:r>
              <a:rPr lang="tr-TR" dirty="0" smtClean="0"/>
              <a:t>Okul eşyalarına zarar verme</a:t>
            </a:r>
          </a:p>
          <a:p>
            <a:pPr lvl="0"/>
            <a:r>
              <a:rPr lang="tr-TR" dirty="0" smtClean="0"/>
              <a:t>Çığlık atma, bağırma</a:t>
            </a:r>
          </a:p>
          <a:p>
            <a:pPr lvl="0"/>
            <a:r>
              <a:rPr lang="tr-TR" dirty="0" smtClean="0"/>
              <a:t>Sınıf kapılarını çok sert kapatma</a:t>
            </a:r>
          </a:p>
          <a:p>
            <a:pPr lvl="0"/>
            <a:r>
              <a:rPr lang="tr-TR" dirty="0" smtClean="0"/>
              <a:t>Sınıf içinde oyun oynama</a:t>
            </a:r>
          </a:p>
          <a:p>
            <a:pPr lvl="0"/>
            <a:r>
              <a:rPr lang="tr-TR" dirty="0" smtClean="0"/>
              <a:t>Topluca oyun oynayamama </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Olumsuz davranışların nedenleri:</a:t>
            </a:r>
            <a:endParaRPr lang="tr-TR" dirty="0"/>
          </a:p>
        </p:txBody>
      </p:sp>
      <p:sp>
        <p:nvSpPr>
          <p:cNvPr id="3" name="2 İçerik Yer Tutucusu"/>
          <p:cNvSpPr>
            <a:spLocks noGrp="1"/>
          </p:cNvSpPr>
          <p:nvPr>
            <p:ph idx="1"/>
          </p:nvPr>
        </p:nvSpPr>
        <p:spPr/>
        <p:txBody>
          <a:bodyPr>
            <a:normAutofit fontScale="77500" lnSpcReduction="20000"/>
          </a:bodyPr>
          <a:lstStyle/>
          <a:p>
            <a:pPr lvl="0"/>
            <a:r>
              <a:rPr lang="tr-TR" dirty="0" smtClean="0"/>
              <a:t>İstenmeyen davranışlar, genelde dikkat çekme isteği, sıkıntıdan kurtulma ya da yetersizliği kapatma isteğinden kaynaklanır.</a:t>
            </a:r>
          </a:p>
          <a:p>
            <a:pPr lvl="0"/>
            <a:r>
              <a:rPr lang="tr-TR" dirty="0" smtClean="0"/>
              <a:t>Ailevi sorunlar </a:t>
            </a:r>
          </a:p>
          <a:p>
            <a:pPr lvl="0"/>
            <a:r>
              <a:rPr lang="tr-TR" dirty="0" smtClean="0"/>
              <a:t>Çocuklarının eğitimlerine anne ve babaların ilgisiz kalmaları </a:t>
            </a:r>
          </a:p>
          <a:p>
            <a:pPr lvl="0"/>
            <a:r>
              <a:rPr lang="tr-TR" dirty="0" smtClean="0"/>
              <a:t>Anne ve babaların çocuklarına yönelik olumsuz tutum ve davranışları </a:t>
            </a:r>
          </a:p>
          <a:p>
            <a:pPr lvl="0"/>
            <a:r>
              <a:rPr lang="tr-TR" dirty="0" smtClean="0"/>
              <a:t>Olumsuz televizyon yayınları ve diğer medyada gösterilen şiddet </a:t>
            </a:r>
          </a:p>
          <a:p>
            <a:pPr lvl="0"/>
            <a:r>
              <a:rPr lang="tr-TR" dirty="0" smtClean="0"/>
              <a:t>Aşırı kalabalık sınıflar</a:t>
            </a:r>
          </a:p>
          <a:p>
            <a:pPr lvl="0"/>
            <a:r>
              <a:rPr lang="tr-TR" dirty="0" smtClean="0"/>
              <a:t>Toplumda meydana gelen değişmeler, </a:t>
            </a:r>
          </a:p>
          <a:p>
            <a:pPr lvl="0"/>
            <a:r>
              <a:rPr lang="tr-TR" dirty="0" smtClean="0"/>
              <a:t>Hızlı toplumsal değişme nedeniyle öğrenci davranışlarını yönlendirecek ve denetleyecek bir kurallar sisteminin aynı hızda ortaya konulamaması</a:t>
            </a:r>
          </a:p>
          <a:p>
            <a:pPr lvl="0"/>
            <a:r>
              <a:rPr lang="tr-TR" dirty="0" smtClean="0"/>
              <a:t>Bilgi patlaması</a:t>
            </a:r>
          </a:p>
          <a:p>
            <a:pPr lvl="0"/>
            <a:r>
              <a:rPr lang="tr-TR" dirty="0" smtClean="0"/>
              <a:t>Otoriteye duyulan saygının azalması </a:t>
            </a:r>
          </a:p>
          <a:p>
            <a:pPr lvl="0"/>
            <a:r>
              <a:rPr lang="tr-TR" dirty="0" smtClean="0"/>
              <a:t>Fiziksel koşulların yeterli olmaması</a:t>
            </a:r>
          </a:p>
          <a:p>
            <a:r>
              <a:rPr lang="tr-TR" smtClean="0"/>
              <a:t>Öğretmenin tutumu</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3757</TotalTime>
  <Words>1743</Words>
  <Application>Microsoft Office PowerPoint</Application>
  <PresentationFormat>Ekran Gösterisi (4:3)</PresentationFormat>
  <Paragraphs>169</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Üst Düzey</vt:lpstr>
      <vt:lpstr>Olumlu Davranış Geliştirme</vt:lpstr>
      <vt:lpstr>PowerPoint Sunusu</vt:lpstr>
      <vt:lpstr>PowerPoint Sunusu</vt:lpstr>
      <vt:lpstr>Bir davranışı olumsuz olarak nitelendirmek için dört önemli ölçütten bahsedilebilir</vt:lpstr>
      <vt:lpstr>Ek olarak…</vt:lpstr>
      <vt:lpstr>Sınıf içinde görülen olumsuz davranışlar</vt:lpstr>
      <vt:lpstr>Sınıf içinde görülen olumsuz davranışlar</vt:lpstr>
      <vt:lpstr>Okul içinde görülen olumsuz davranışlar</vt:lpstr>
      <vt:lpstr>Olumsuz davranışların nedenleri:</vt:lpstr>
      <vt:lpstr>Neler yapılabilir? (1)</vt:lpstr>
      <vt:lpstr>Neler yapılabilir? (2)</vt:lpstr>
      <vt:lpstr>Neler yapılabilir? (3)</vt:lpstr>
      <vt:lpstr>Öfkeliyken nasıl görünüyoruz?</vt:lpstr>
      <vt:lpstr>Okulumuzda Olumsuz Davranışa Yönelik Uygulanan Stratejiler  (Strateji belirlemede en önemli nokta, ortaya çıkan olumsuz davranışın niteliği ve niceliğidir.)</vt:lpstr>
      <vt:lpstr> Okulumuzda Olumsuz Davranış Görüldüğünde Uygulanan Stratejiler</vt:lpstr>
      <vt:lpstr> (Strateji belirlemede en önemli nokta, ortaya çıkan olumsuz davranışın niteliği ve niceliğidir.) </vt:lpstr>
      <vt:lpstr> (Strateji belirlemede en önemli nokta, ortaya çıkan olumsuz davranışın niteliği ve niceliğidir.) </vt:lpstr>
      <vt:lpstr>Ek olarak; (Strateji belirlemede en önemli nokta, ortaya çıkan olumsuz davranışın niteliği ve niceliğidir.) </vt:lpstr>
      <vt:lpstr>Okulumuzda olumlu davranış sonrasında neler yapılıyor?</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BELGELER</dc:creator>
  <cp:lastModifiedBy>SÜLEYMAN ALTUN</cp:lastModifiedBy>
  <cp:revision>100</cp:revision>
  <dcterms:created xsi:type="dcterms:W3CDTF">2019-11-04T04:11:29Z</dcterms:created>
  <dcterms:modified xsi:type="dcterms:W3CDTF">2020-11-02T11:18:37Z</dcterms:modified>
</cp:coreProperties>
</file>